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F747E70-073E-46CA-9DA5-FBBA54F6B43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0711D84-811F-4C59-9851-A1112961F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E70-073E-46CA-9DA5-FBBA54F6B43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1D84-811F-4C59-9851-A1112961F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E70-073E-46CA-9DA5-FBBA54F6B43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1D84-811F-4C59-9851-A1112961F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F747E70-073E-46CA-9DA5-FBBA54F6B43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1D84-811F-4C59-9851-A1112961F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F747E70-073E-46CA-9DA5-FBBA54F6B43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0711D84-811F-4C59-9851-A1112961FDE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F747E70-073E-46CA-9DA5-FBBA54F6B43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0711D84-811F-4C59-9851-A1112961F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F747E70-073E-46CA-9DA5-FBBA54F6B43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0711D84-811F-4C59-9851-A1112961FD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7E70-073E-46CA-9DA5-FBBA54F6B43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1D84-811F-4C59-9851-A1112961F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F747E70-073E-46CA-9DA5-FBBA54F6B43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0711D84-811F-4C59-9851-A1112961F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F747E70-073E-46CA-9DA5-FBBA54F6B43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0711D84-811F-4C59-9851-A1112961FD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F747E70-073E-46CA-9DA5-FBBA54F6B43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0711D84-811F-4C59-9851-A1112961FD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F747E70-073E-46CA-9DA5-FBBA54F6B434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0711D84-811F-4C59-9851-A1112961FDE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8784976" cy="3672408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Тема:</a:t>
            </a:r>
            <a:r>
              <a:rPr lang="uk-UA" sz="4800" dirty="0" smtClean="0"/>
              <a:t> </a:t>
            </a:r>
            <a:r>
              <a:rPr lang="uk-UA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Використання інформаційно-комунікаційних технологій при вивченні та написанні слів із префіксами </a:t>
            </a:r>
            <a:r>
              <a:rPr lang="uk-UA" sz="4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пре-</a:t>
            </a:r>
            <a:r>
              <a:rPr lang="uk-UA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uk-UA" sz="4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при-</a:t>
            </a:r>
            <a:r>
              <a:rPr lang="uk-UA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uk-UA" sz="4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прі-</a:t>
            </a:r>
            <a:r>
              <a:rPr lang="uk-UA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(5 клас)</a:t>
            </a:r>
            <a:endParaRPr lang="ru-RU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562732"/>
            <a:ext cx="8713788" cy="5805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868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marL="64008" indent="0">
              <a:buNone/>
            </a:pP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Дослідження – аналіз</a:t>
            </a:r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Доведіть, які з поданих слів змінні, а які ні. Визначте в них закінчення. Пригадайте, які слова є змінні, а які незмінні?</a:t>
            </a:r>
          </a:p>
          <a:p>
            <a:pPr marL="64008" indent="0">
              <a:buNone/>
            </a:pPr>
            <a:r>
              <a:rPr lang="uk-U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Зразок:</a:t>
            </a:r>
            <a:r>
              <a:rPr lang="uk-UA" sz="2800" dirty="0" smtClean="0"/>
              <a:t> пух – пухом, пуху</a:t>
            </a:r>
          </a:p>
          <a:p>
            <a:pPr marL="64008" indent="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64008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64008" indent="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64008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64008" indent="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64008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Які утворені слова є змінні, а які незмінні?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2636912"/>
            <a:ext cx="5976664" cy="3024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prstClr val="white"/>
                </a:solidFill>
              </a:rPr>
              <a:t>Березень – 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prstClr val="white"/>
                </a:solidFill>
              </a:rPr>
              <a:t>горобець – 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prstClr val="white"/>
                </a:solidFill>
              </a:rPr>
              <a:t>ліс – 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prstClr val="white"/>
                </a:solidFill>
              </a:rPr>
              <a:t>календар – 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prstClr val="white"/>
                </a:solidFill>
              </a:rPr>
              <a:t>високо – 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prstClr val="white"/>
                </a:solidFill>
              </a:rPr>
              <a:t>поні –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30" y="5517232"/>
            <a:ext cx="936104" cy="11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pPr marL="635508" indent="-571500">
              <a:buFont typeface="+mj-lt"/>
              <a:buAutoNum type="romanUcPeriod" startAt="3"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Повідомлення теми й мети уроку</a:t>
            </a:r>
          </a:p>
          <a:p>
            <a:pPr marL="64008" indent="0" algn="r">
              <a:buNone/>
            </a:pPr>
            <a:r>
              <a:rPr lang="uk-UA" dirty="0" smtClean="0">
                <a:solidFill>
                  <a:srgbClr val="FFFF00"/>
                </a:solidFill>
              </a:rPr>
              <a:t>Шануймо слово рідне,</a:t>
            </a:r>
          </a:p>
          <a:p>
            <a:pPr marL="64008" indent="0" algn="r">
              <a:buNone/>
            </a:pPr>
            <a:r>
              <a:rPr lang="uk-UA" dirty="0" smtClean="0">
                <a:solidFill>
                  <a:srgbClr val="FFFF00"/>
                </a:solidFill>
              </a:rPr>
              <a:t>багате та привітне</a:t>
            </a:r>
          </a:p>
          <a:p>
            <a:pPr marL="64008" indent="0" algn="r">
              <a:buNone/>
            </a:pPr>
            <a:r>
              <a:rPr lang="uk-UA" dirty="0" smtClean="0">
                <a:solidFill>
                  <a:srgbClr val="FFFF00"/>
                </a:solidFill>
              </a:rPr>
              <a:t>Йдемо в країну Правила</a:t>
            </a:r>
          </a:p>
          <a:p>
            <a:pPr marL="64008" indent="0" algn="r">
              <a:buNone/>
            </a:pPr>
            <a:r>
              <a:rPr lang="uk-UA" dirty="0" smtClean="0">
                <a:solidFill>
                  <a:srgbClr val="FFFF00"/>
                </a:solidFill>
              </a:rPr>
              <a:t>Вивчати орфографію.</a:t>
            </a:r>
          </a:p>
          <a:p>
            <a:pPr marL="578358" indent="-514350">
              <a:buAutoNum type="arabicPeriod"/>
            </a:pPr>
            <a:r>
              <a:rPr lang="uk-UA" sz="2800" dirty="0" smtClean="0">
                <a:solidFill>
                  <a:srgbClr val="FFFF00"/>
                </a:solidFill>
              </a:rPr>
              <a:t>Бесіда з учнями</a:t>
            </a:r>
          </a:p>
          <a:p>
            <a:pPr marL="64008" indent="0">
              <a:buNone/>
            </a:pPr>
            <a:endParaRPr lang="uk-UA" dirty="0" smtClean="0"/>
          </a:p>
          <a:p>
            <a:pPr marL="578358" indent="-514350">
              <a:buAutoNum type="arabicPeriod"/>
            </a:pPr>
            <a:endParaRPr lang="uk-UA" dirty="0" smtClean="0"/>
          </a:p>
          <a:p>
            <a:pPr marL="64008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Picture 4" descr="Скачать смайлик Трудная задачка Смайлик за партой чешет затылок и смотрит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1248"/>
            <a:ext cx="2149475" cy="111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429000"/>
            <a:ext cx="8496944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prstClr val="white"/>
                </a:solidFill>
              </a:rPr>
              <a:t>В яких випадках вживається префікс </a:t>
            </a:r>
          </a:p>
          <a:p>
            <a:pPr marL="64008" lvl="0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uk-UA" sz="2800" dirty="0">
                <a:solidFill>
                  <a:prstClr val="white"/>
                </a:solidFill>
              </a:rPr>
              <a:t>    </a:t>
            </a:r>
            <a:r>
              <a:rPr lang="uk-UA" sz="2800" dirty="0" err="1">
                <a:solidFill>
                  <a:prstClr val="white"/>
                </a:solidFill>
              </a:rPr>
              <a:t>пре-</a:t>
            </a:r>
            <a:r>
              <a:rPr lang="uk-UA" sz="2800" dirty="0">
                <a:solidFill>
                  <a:prstClr val="white"/>
                </a:solidFill>
              </a:rPr>
              <a:t>?. Наведіть приклади.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prstClr val="white"/>
                </a:solidFill>
              </a:rPr>
              <a:t>В яких випадках вживається префікс </a:t>
            </a:r>
            <a:r>
              <a:rPr lang="uk-UA" sz="2800" dirty="0" err="1">
                <a:solidFill>
                  <a:prstClr val="white"/>
                </a:solidFill>
              </a:rPr>
              <a:t>при-</a:t>
            </a:r>
            <a:r>
              <a:rPr lang="uk-UA" sz="2800" dirty="0">
                <a:solidFill>
                  <a:prstClr val="white"/>
                </a:solidFill>
              </a:rPr>
              <a:t>?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prstClr val="white"/>
                </a:solidFill>
              </a:rPr>
              <a:t>В яких випадках вживається префікс </a:t>
            </a:r>
            <a:r>
              <a:rPr lang="uk-UA" sz="2800" dirty="0" err="1">
                <a:solidFill>
                  <a:prstClr val="white"/>
                </a:solidFill>
              </a:rPr>
              <a:t>прі-</a:t>
            </a:r>
            <a:r>
              <a:rPr lang="uk-UA" sz="2800" dirty="0">
                <a:solidFill>
                  <a:prstClr val="white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71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/>
          <a:lstStyle/>
          <a:p>
            <a:pPr marL="64008" indent="0" algn="ctr">
              <a:buNone/>
            </a:pP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Вибірковий словниковий диктант</a:t>
            </a:r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Випишіть з поданих слів ті, що означають збільшену ознаку.</a:t>
            </a:r>
          </a:p>
          <a:p>
            <a:pPr marL="64008" indent="0">
              <a:buNone/>
            </a:pPr>
            <a:endParaRPr lang="uk-UA" dirty="0" smtClean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В яких випадках вживається префікс </a:t>
            </a:r>
            <a:r>
              <a:rPr lang="uk-UA" sz="2800" dirty="0" err="1" smtClean="0">
                <a:solidFill>
                  <a:srgbClr val="FFFF00"/>
                </a:solidFill>
              </a:rPr>
              <a:t>пре-</a:t>
            </a:r>
            <a:r>
              <a:rPr lang="uk-UA" sz="2800" dirty="0" smtClean="0">
                <a:solidFill>
                  <a:srgbClr val="FFFF00"/>
                </a:solidFill>
              </a:rPr>
              <a:t>?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707353"/>
            <a:ext cx="1394398" cy="11506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772816"/>
            <a:ext cx="8928992" cy="31683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008" lvl="0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uk-UA" sz="2800" dirty="0" err="1">
                <a:solidFill>
                  <a:prstClr val="white"/>
                </a:solidFill>
              </a:rPr>
              <a:t>Пр</a:t>
            </a:r>
            <a:r>
              <a:rPr lang="uk-UA" sz="2800" dirty="0">
                <a:solidFill>
                  <a:prstClr val="white"/>
                </a:solidFill>
              </a:rPr>
              <a:t>…бережний, </a:t>
            </a:r>
            <a:r>
              <a:rPr lang="uk-UA" sz="2800" dirty="0" err="1">
                <a:solidFill>
                  <a:prstClr val="white"/>
                </a:solidFill>
              </a:rPr>
              <a:t>пр</a:t>
            </a:r>
            <a:r>
              <a:rPr lang="uk-UA" sz="2800" dirty="0">
                <a:solidFill>
                  <a:prstClr val="white"/>
                </a:solidFill>
              </a:rPr>
              <a:t>…</a:t>
            </a:r>
            <a:r>
              <a:rPr lang="uk-UA" sz="2800" dirty="0" err="1">
                <a:solidFill>
                  <a:prstClr val="white"/>
                </a:solidFill>
              </a:rPr>
              <a:t>везений</a:t>
            </a:r>
            <a:r>
              <a:rPr lang="uk-UA" sz="2800" dirty="0">
                <a:solidFill>
                  <a:prstClr val="white"/>
                </a:solidFill>
              </a:rPr>
              <a:t>, </a:t>
            </a:r>
            <a:r>
              <a:rPr lang="uk-UA" sz="2800" dirty="0" err="1">
                <a:solidFill>
                  <a:prstClr val="white"/>
                </a:solidFill>
              </a:rPr>
              <a:t>пр</a:t>
            </a:r>
            <a:r>
              <a:rPr lang="uk-UA" sz="2800" dirty="0">
                <a:solidFill>
                  <a:prstClr val="white"/>
                </a:solidFill>
              </a:rPr>
              <a:t>…добрий, </a:t>
            </a:r>
            <a:r>
              <a:rPr lang="uk-UA" sz="2800" dirty="0" err="1">
                <a:solidFill>
                  <a:prstClr val="white"/>
                </a:solidFill>
              </a:rPr>
              <a:t>пр</a:t>
            </a:r>
            <a:r>
              <a:rPr lang="uk-UA" sz="2800" dirty="0">
                <a:solidFill>
                  <a:prstClr val="white"/>
                </a:solidFill>
              </a:rPr>
              <a:t>…хід, </a:t>
            </a:r>
            <a:r>
              <a:rPr lang="uk-UA" sz="2800" dirty="0" err="1">
                <a:solidFill>
                  <a:prstClr val="white"/>
                </a:solidFill>
              </a:rPr>
              <a:t>пр</a:t>
            </a:r>
            <a:r>
              <a:rPr lang="uk-UA" sz="2800" dirty="0">
                <a:solidFill>
                  <a:prstClr val="white"/>
                </a:solidFill>
              </a:rPr>
              <a:t>…гвинтити, </a:t>
            </a:r>
            <a:r>
              <a:rPr lang="uk-UA" sz="2800" dirty="0" err="1">
                <a:solidFill>
                  <a:prstClr val="white"/>
                </a:solidFill>
              </a:rPr>
              <a:t>пр</a:t>
            </a:r>
            <a:r>
              <a:rPr lang="uk-UA" sz="2800" dirty="0">
                <a:solidFill>
                  <a:prstClr val="white"/>
                </a:solidFill>
              </a:rPr>
              <a:t>…красний, </a:t>
            </a:r>
            <a:r>
              <a:rPr lang="uk-UA" sz="2800" dirty="0" err="1">
                <a:solidFill>
                  <a:prstClr val="white"/>
                </a:solidFill>
              </a:rPr>
              <a:t>пр</a:t>
            </a:r>
            <a:r>
              <a:rPr lang="uk-UA" sz="2800" dirty="0">
                <a:solidFill>
                  <a:prstClr val="white"/>
                </a:solidFill>
              </a:rPr>
              <a:t>…</a:t>
            </a:r>
            <a:r>
              <a:rPr lang="uk-UA" sz="2800" dirty="0" err="1">
                <a:solidFill>
                  <a:prstClr val="white"/>
                </a:solidFill>
              </a:rPr>
              <a:t>землення</a:t>
            </a:r>
            <a:r>
              <a:rPr lang="uk-UA" sz="2800" dirty="0">
                <a:solidFill>
                  <a:prstClr val="white"/>
                </a:solidFill>
              </a:rPr>
              <a:t>, </a:t>
            </a:r>
            <a:r>
              <a:rPr lang="uk-UA" sz="2800" dirty="0" err="1">
                <a:solidFill>
                  <a:prstClr val="white"/>
                </a:solidFill>
              </a:rPr>
              <a:t>пр</a:t>
            </a:r>
            <a:r>
              <a:rPr lang="uk-UA" sz="2800" dirty="0">
                <a:solidFill>
                  <a:prstClr val="white"/>
                </a:solidFill>
              </a:rPr>
              <a:t>…гнати,</a:t>
            </a:r>
            <a:r>
              <a:rPr lang="uk-UA" sz="2800" dirty="0" err="1">
                <a:solidFill>
                  <a:prstClr val="white"/>
                </a:solidFill>
              </a:rPr>
              <a:t>пр</a:t>
            </a:r>
            <a:r>
              <a:rPr lang="uk-UA" sz="2800" dirty="0">
                <a:solidFill>
                  <a:prstClr val="white"/>
                </a:solidFill>
              </a:rPr>
              <a:t>…</a:t>
            </a:r>
            <a:r>
              <a:rPr lang="uk-UA" sz="2800" dirty="0" err="1">
                <a:solidFill>
                  <a:prstClr val="white"/>
                </a:solidFill>
              </a:rPr>
              <a:t>зирство</a:t>
            </a:r>
            <a:r>
              <a:rPr lang="uk-UA" sz="2800" dirty="0">
                <a:solidFill>
                  <a:prstClr val="white"/>
                </a:solidFill>
              </a:rPr>
              <a:t>,</a:t>
            </a:r>
            <a:r>
              <a:rPr lang="uk-UA" sz="2800" dirty="0" err="1">
                <a:solidFill>
                  <a:prstClr val="white"/>
                </a:solidFill>
              </a:rPr>
              <a:t>пр</a:t>
            </a:r>
            <a:r>
              <a:rPr lang="uk-UA" sz="2800" dirty="0">
                <a:solidFill>
                  <a:prstClr val="white"/>
                </a:solidFill>
              </a:rPr>
              <a:t>…бити, </a:t>
            </a:r>
            <a:r>
              <a:rPr lang="uk-UA" sz="2800" dirty="0" err="1">
                <a:solidFill>
                  <a:prstClr val="white"/>
                </a:solidFill>
              </a:rPr>
              <a:t>пр</a:t>
            </a:r>
            <a:r>
              <a:rPr lang="uk-UA" sz="2800" dirty="0">
                <a:solidFill>
                  <a:prstClr val="white"/>
                </a:solidFill>
              </a:rPr>
              <a:t>…скромний, </a:t>
            </a:r>
            <a:r>
              <a:rPr lang="uk-UA" sz="2800" dirty="0" err="1">
                <a:solidFill>
                  <a:prstClr val="white"/>
                </a:solidFill>
              </a:rPr>
              <a:t>пр</a:t>
            </a:r>
            <a:r>
              <a:rPr lang="uk-UA" sz="2800" dirty="0">
                <a:solidFill>
                  <a:prstClr val="white"/>
                </a:solidFill>
              </a:rPr>
              <a:t>…орати.</a:t>
            </a:r>
          </a:p>
        </p:txBody>
      </p:sp>
    </p:spTree>
    <p:extLst>
      <p:ext uri="{BB962C8B-B14F-4D97-AF65-F5344CB8AC3E}">
        <p14:creationId xmlns:p14="http://schemas.microsoft.com/office/powerpoint/2010/main" val="34564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Робота в парах «Веселий потяг»</a:t>
            </a:r>
          </a:p>
          <a:p>
            <a:pPr marL="64008" indent="0">
              <a:buNone/>
            </a:pPr>
            <a:r>
              <a:rPr lang="uk-UA" dirty="0" smtClean="0">
                <a:solidFill>
                  <a:srgbClr val="FFFF00"/>
                </a:solidFill>
              </a:rPr>
              <a:t>Вписати слова з префіксом </a:t>
            </a:r>
            <a:r>
              <a:rPr lang="uk-UA" dirty="0" err="1" smtClean="0">
                <a:solidFill>
                  <a:srgbClr val="FFFF00"/>
                </a:solidFill>
              </a:rPr>
              <a:t>пре-</a:t>
            </a:r>
            <a:r>
              <a:rPr lang="uk-UA" dirty="0" smtClean="0">
                <a:solidFill>
                  <a:srgbClr val="FFFF00"/>
                </a:solidFill>
              </a:rPr>
              <a:t>, </a:t>
            </a:r>
            <a:r>
              <a:rPr lang="uk-UA" dirty="0" err="1" smtClean="0">
                <a:solidFill>
                  <a:srgbClr val="FFFF00"/>
                </a:solidFill>
              </a:rPr>
              <a:t>при-</a:t>
            </a:r>
            <a:r>
              <a:rPr lang="uk-UA" dirty="0" smtClean="0">
                <a:solidFill>
                  <a:srgbClr val="FFFF00"/>
                </a:solidFill>
              </a:rPr>
              <a:t>. Захистіть свій «потяг».</a:t>
            </a:r>
          </a:p>
          <a:p>
            <a:pPr marL="64008" indent="0">
              <a:buNone/>
            </a:pPr>
            <a:endParaRPr lang="uk-UA" dirty="0"/>
          </a:p>
          <a:p>
            <a:pPr marL="64008" indent="0">
              <a:buNone/>
            </a:pPr>
            <a:endParaRPr lang="uk-UA" dirty="0" smtClean="0"/>
          </a:p>
          <a:p>
            <a:pPr marL="64008" indent="0">
              <a:buNone/>
            </a:pPr>
            <a:endParaRPr lang="uk-UA" dirty="0"/>
          </a:p>
          <a:p>
            <a:pPr marL="64008" indent="0">
              <a:buNone/>
            </a:pPr>
            <a:endParaRPr lang="uk-UA" dirty="0" smtClean="0"/>
          </a:p>
          <a:p>
            <a:pPr marL="64008" indent="0">
              <a:buNone/>
            </a:pPr>
            <a:endParaRPr lang="uk-UA" dirty="0"/>
          </a:p>
          <a:p>
            <a:pPr marL="64008" indent="0">
              <a:buNone/>
            </a:pPr>
            <a:endParaRPr lang="uk-UA" dirty="0" smtClean="0"/>
          </a:p>
          <a:p>
            <a:pPr marL="64008" indent="0">
              <a:buNone/>
            </a:pPr>
            <a:endParaRPr lang="uk-UA" dirty="0"/>
          </a:p>
          <a:p>
            <a:pPr marL="64008" indent="0">
              <a:buNone/>
            </a:pPr>
            <a:endParaRPr lang="uk-UA" dirty="0" smtClean="0"/>
          </a:p>
          <a:p>
            <a:pPr marL="64008" indent="0">
              <a:buNone/>
            </a:pPr>
            <a:r>
              <a:rPr lang="uk-UA" dirty="0" smtClean="0">
                <a:solidFill>
                  <a:srgbClr val="FFFF00"/>
                </a:solidFill>
              </a:rPr>
              <a:t>Чим різняться ці два «потяги»?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" y="2832381"/>
            <a:ext cx="26479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33" y="2534071"/>
            <a:ext cx="1362075" cy="32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83" y="2092409"/>
            <a:ext cx="238125" cy="47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7" y="3737442"/>
            <a:ext cx="342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9" y="3737442"/>
            <a:ext cx="342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95" y="3742601"/>
            <a:ext cx="342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30858"/>
            <a:ext cx="342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66" y="3725699"/>
            <a:ext cx="342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08" y="3730858"/>
            <a:ext cx="342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87" y="2833939"/>
            <a:ext cx="942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62" y="2833939"/>
            <a:ext cx="9334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17" y="2833939"/>
            <a:ext cx="933450" cy="9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33" y="3718077"/>
            <a:ext cx="342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383" y="3718077"/>
            <a:ext cx="342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48" y="3707570"/>
            <a:ext cx="342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54" y="3707570"/>
            <a:ext cx="342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40" y="3715428"/>
            <a:ext cx="342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89" y="3707570"/>
            <a:ext cx="3429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Минус 13"/>
          <p:cNvSpPr/>
          <p:nvPr/>
        </p:nvSpPr>
        <p:spPr>
          <a:xfrm>
            <a:off x="2796458" y="3297679"/>
            <a:ext cx="949259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92760" y="3319348"/>
            <a:ext cx="454202" cy="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84127" y="3321729"/>
            <a:ext cx="4247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" y="4949117"/>
            <a:ext cx="2652713" cy="85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30" y="4634474"/>
            <a:ext cx="13589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5" y="5764987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4" y="5764987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95" y="4187672"/>
            <a:ext cx="238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41" y="5780833"/>
            <a:ext cx="347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23" y="5764881"/>
            <a:ext cx="347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18" y="5764987"/>
            <a:ext cx="347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85" y="5764881"/>
            <a:ext cx="347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45" y="4884514"/>
            <a:ext cx="9382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41" y="4860083"/>
            <a:ext cx="9382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17" y="4860083"/>
            <a:ext cx="9382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48" y="5377190"/>
            <a:ext cx="725487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62" y="5373162"/>
            <a:ext cx="457200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30" y="5373161"/>
            <a:ext cx="420687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61" y="5767466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383" y="5764987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74" y="5748194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41" y="5748194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62" y="5754099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32" y="5757823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27508" y="3001955"/>
            <a:ext cx="108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пре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54206" y="5084802"/>
            <a:ext cx="117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при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206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marL="635508" indent="-571500">
              <a:buFont typeface="+mj-lt"/>
              <a:buAutoNum type="romanUcPeriod" startAt="4"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Мотивація навчальної діяльності учнів</a:t>
            </a:r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Навіщо нам потрібно вивчати правопис префіксів </a:t>
            </a:r>
            <a:r>
              <a:rPr lang="uk-UA" sz="2800" dirty="0" err="1" smtClean="0">
                <a:solidFill>
                  <a:srgbClr val="FFFF00"/>
                </a:solidFill>
              </a:rPr>
              <a:t>пре-</a:t>
            </a:r>
            <a:r>
              <a:rPr lang="uk-UA" sz="2800" dirty="0" smtClean="0">
                <a:solidFill>
                  <a:srgbClr val="FFFF00"/>
                </a:solidFill>
              </a:rPr>
              <a:t>,</a:t>
            </a:r>
            <a:r>
              <a:rPr lang="uk-UA" sz="2800" dirty="0" err="1" smtClean="0">
                <a:solidFill>
                  <a:srgbClr val="FFFF00"/>
                </a:solidFill>
              </a:rPr>
              <a:t>при-</a:t>
            </a:r>
            <a:r>
              <a:rPr lang="uk-UA" sz="2800" dirty="0" smtClean="0">
                <a:solidFill>
                  <a:srgbClr val="FFFF00"/>
                </a:solidFill>
              </a:rPr>
              <a:t>,</a:t>
            </a:r>
            <a:r>
              <a:rPr lang="uk-UA" sz="2800" dirty="0" err="1" smtClean="0">
                <a:solidFill>
                  <a:srgbClr val="FFFF00"/>
                </a:solidFill>
              </a:rPr>
              <a:t>прі-</a:t>
            </a:r>
            <a:r>
              <a:rPr lang="uk-UA" sz="2800" dirty="0" smtClean="0">
                <a:solidFill>
                  <a:srgbClr val="FFFF00"/>
                </a:solidFill>
              </a:rPr>
              <a:t>?</a:t>
            </a:r>
          </a:p>
          <a:p>
            <a:pPr marL="578358" indent="-514350">
              <a:buAutoNum type="arabicPeriod"/>
            </a:pPr>
            <a:r>
              <a:rPr lang="uk-UA" sz="2800" dirty="0" smtClean="0">
                <a:solidFill>
                  <a:srgbClr val="FFFF00"/>
                </a:solidFill>
              </a:rPr>
              <a:t>Тестове завдання</a:t>
            </a:r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В якому рядку пишуться слова з префіксом </a:t>
            </a:r>
            <a:r>
              <a:rPr lang="uk-UA" sz="2800" dirty="0" err="1" smtClean="0">
                <a:solidFill>
                  <a:srgbClr val="FFFF00"/>
                </a:solidFill>
              </a:rPr>
              <a:t>прі-</a:t>
            </a:r>
            <a:r>
              <a:rPr lang="uk-UA" sz="2800" dirty="0" smtClean="0">
                <a:solidFill>
                  <a:srgbClr val="FFFF00"/>
                </a:solidFill>
              </a:rPr>
              <a:t> ?</a:t>
            </a:r>
          </a:p>
          <a:p>
            <a:pPr marL="64008" indent="0">
              <a:buNone/>
            </a:pPr>
            <a:r>
              <a:rPr lang="uk-U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А) </a:t>
            </a:r>
            <a:r>
              <a:rPr lang="uk-UA" sz="2800" dirty="0" err="1" smtClean="0"/>
              <a:t>пр</a:t>
            </a:r>
            <a:r>
              <a:rPr lang="uk-UA" sz="2800" dirty="0" smtClean="0"/>
              <a:t>…летіти, </a:t>
            </a:r>
            <a:r>
              <a:rPr lang="uk-UA" sz="2800" dirty="0" err="1" smtClean="0"/>
              <a:t>пр</a:t>
            </a:r>
            <a:r>
              <a:rPr lang="uk-UA" sz="2800" dirty="0" smtClean="0"/>
              <a:t>…цікаво, </a:t>
            </a:r>
            <a:r>
              <a:rPr lang="uk-UA" sz="2800" dirty="0" err="1" smtClean="0"/>
              <a:t>пр</a:t>
            </a:r>
            <a:r>
              <a:rPr lang="uk-UA" sz="2800" dirty="0" smtClean="0"/>
              <a:t>…солодкий</a:t>
            </a:r>
          </a:p>
          <a:p>
            <a:pPr marL="64008" indent="0">
              <a:buNone/>
            </a:pPr>
            <a:r>
              <a:rPr lang="uk-U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Б) </a:t>
            </a:r>
            <a:r>
              <a:rPr lang="uk-UA" sz="2800" dirty="0" err="1" smtClean="0"/>
              <a:t>пр</a:t>
            </a:r>
            <a:r>
              <a:rPr lang="uk-UA" sz="2800" dirty="0" smtClean="0"/>
              <a:t>…</a:t>
            </a:r>
            <a:r>
              <a:rPr lang="uk-UA" sz="2800" dirty="0" err="1" smtClean="0"/>
              <a:t>рва</a:t>
            </a:r>
            <a:r>
              <a:rPr lang="uk-UA" sz="2800" dirty="0" smtClean="0"/>
              <a:t>, </a:t>
            </a:r>
            <a:r>
              <a:rPr lang="uk-UA" sz="2800" dirty="0" err="1" smtClean="0"/>
              <a:t>пр</a:t>
            </a:r>
            <a:r>
              <a:rPr lang="uk-UA" sz="2800" dirty="0" smtClean="0"/>
              <a:t>…</a:t>
            </a:r>
            <a:r>
              <a:rPr lang="uk-UA" sz="2800" dirty="0" err="1" smtClean="0"/>
              <a:t>звище</a:t>
            </a:r>
            <a:r>
              <a:rPr lang="uk-UA" sz="2800" dirty="0" smtClean="0"/>
              <a:t>, </a:t>
            </a:r>
            <a:r>
              <a:rPr lang="uk-UA" sz="2800" dirty="0" err="1" smtClean="0"/>
              <a:t>пр</a:t>
            </a:r>
            <a:r>
              <a:rPr lang="uk-UA" sz="2800" dirty="0" smtClean="0"/>
              <a:t>…</a:t>
            </a:r>
            <a:r>
              <a:rPr lang="uk-UA" sz="2800" dirty="0" err="1" smtClean="0"/>
              <a:t>звисько</a:t>
            </a:r>
            <a:endParaRPr lang="uk-UA" sz="2800" dirty="0" smtClean="0"/>
          </a:p>
          <a:p>
            <a:pPr marL="64008" indent="0">
              <a:buNone/>
            </a:pPr>
            <a:r>
              <a:rPr lang="uk-U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В) </a:t>
            </a:r>
            <a:r>
              <a:rPr lang="uk-UA" sz="2800" dirty="0" err="1" smtClean="0"/>
              <a:t>пр</a:t>
            </a:r>
            <a:r>
              <a:rPr lang="uk-UA" sz="2800" dirty="0" smtClean="0"/>
              <a:t>…мудро, </a:t>
            </a:r>
            <a:r>
              <a:rPr lang="uk-UA" sz="2800" dirty="0" err="1" smtClean="0"/>
              <a:t>пр</a:t>
            </a:r>
            <a:r>
              <a:rPr lang="uk-UA" sz="2800" dirty="0" smtClean="0"/>
              <a:t>… чистий, </a:t>
            </a:r>
            <a:r>
              <a:rPr lang="uk-UA" sz="2800" dirty="0" err="1" smtClean="0"/>
              <a:t>пр</a:t>
            </a:r>
            <a:r>
              <a:rPr lang="uk-UA" sz="2800" dirty="0" smtClean="0"/>
              <a:t>…садибний</a:t>
            </a:r>
          </a:p>
          <a:p>
            <a:pPr marL="64008" indent="0">
              <a:buNone/>
            </a:pPr>
            <a:r>
              <a:rPr lang="uk-U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Г) </a:t>
            </a:r>
            <a:r>
              <a:rPr lang="uk-UA" sz="2800" dirty="0" err="1" smtClean="0"/>
              <a:t>пр</a:t>
            </a:r>
            <a:r>
              <a:rPr lang="uk-UA" sz="2800" dirty="0" smtClean="0"/>
              <a:t>…підняти, </a:t>
            </a:r>
            <a:r>
              <a:rPr lang="uk-UA" sz="2800" dirty="0" err="1" smtClean="0"/>
              <a:t>пр</a:t>
            </a:r>
            <a:r>
              <a:rPr lang="uk-UA" sz="2800" dirty="0" smtClean="0"/>
              <a:t>… 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язаний</a:t>
            </a:r>
            <a:r>
              <a:rPr lang="uk-UA" sz="2800" dirty="0" smtClean="0"/>
              <a:t>, </a:t>
            </a:r>
            <a:r>
              <a:rPr lang="uk-UA" sz="2800" dirty="0" err="1" smtClean="0"/>
              <a:t>пр</a:t>
            </a:r>
            <a:r>
              <a:rPr lang="uk-UA" sz="2800" dirty="0" smtClean="0"/>
              <a:t>…лягти</a:t>
            </a:r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В яких випадках вживається префікс </a:t>
            </a:r>
            <a:r>
              <a:rPr lang="uk-UA" sz="2800" dirty="0" err="1" smtClean="0">
                <a:solidFill>
                  <a:srgbClr val="FFFF00"/>
                </a:solidFill>
              </a:rPr>
              <a:t>прі-</a:t>
            </a:r>
            <a:r>
              <a:rPr lang="uk-UA" sz="2800" dirty="0" smtClean="0">
                <a:solidFill>
                  <a:srgbClr val="FFFF00"/>
                </a:solidFill>
              </a:rPr>
              <a:t> ?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89240"/>
            <a:ext cx="936104" cy="11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624"/>
            <a:ext cx="8784976" cy="6768752"/>
          </a:xfrm>
        </p:spPr>
        <p:txBody>
          <a:bodyPr>
            <a:normAutofit lnSpcReduction="10000"/>
          </a:bodyPr>
          <a:lstStyle/>
          <a:p>
            <a:pPr marL="578358" indent="-514350">
              <a:buFont typeface="+mj-lt"/>
              <a:buAutoNum type="arabicPeriod" startAt="2"/>
            </a:pPr>
            <a:r>
              <a:rPr lang="uk-UA" dirty="0" smtClean="0">
                <a:solidFill>
                  <a:srgbClr val="FFFF00"/>
                </a:solidFill>
              </a:rPr>
              <a:t>Завдання «Юний мандрівник»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FF00"/>
                </a:solidFill>
              </a:rPr>
              <a:t>Чи любите ви мандрувати 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FF00"/>
                </a:solidFill>
              </a:rPr>
              <a:t>Які цікаві міста ви відвідали 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FF00"/>
                </a:solidFill>
              </a:rPr>
              <a:t>Що ви знаєте про країни Балтії, про наші Карпати, про річку Дніпро ?</a:t>
            </a:r>
          </a:p>
          <a:p>
            <a:pPr marL="64008" indent="0">
              <a:buNone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Довідка:</a:t>
            </a:r>
            <a:r>
              <a:rPr lang="ru-RU" dirty="0" smtClean="0"/>
              <a:t> </a:t>
            </a:r>
            <a:r>
              <a:rPr lang="ru-RU" sz="2800" dirty="0" err="1" smtClean="0"/>
              <a:t>столиця</a:t>
            </a:r>
            <a:r>
              <a:rPr lang="ru-RU" sz="2800" dirty="0" smtClean="0"/>
              <a:t> </a:t>
            </a:r>
            <a:r>
              <a:rPr lang="ru-RU" sz="2800" dirty="0" err="1" smtClean="0"/>
              <a:t>Латвії</a:t>
            </a:r>
            <a:r>
              <a:rPr lang="ru-RU" sz="2800" dirty="0" smtClean="0"/>
              <a:t> (Рига)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заснована в 1201 р. </a:t>
            </a:r>
            <a:r>
              <a:rPr lang="ru-RU" sz="2800" dirty="0" err="1" smtClean="0"/>
              <a:t>Ризький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міжнародний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аеропорт</a:t>
            </a:r>
            <a:r>
              <a:rPr lang="ru-RU" sz="2800" dirty="0" smtClean="0"/>
              <a:t> є </a:t>
            </a:r>
            <a:r>
              <a:rPr lang="ru-RU" sz="2800" dirty="0" err="1" smtClean="0"/>
              <a:t>найбільшим</a:t>
            </a:r>
            <a:r>
              <a:rPr lang="ru-RU" sz="2800" dirty="0" smtClean="0"/>
              <a:t> в </a:t>
            </a:r>
            <a:r>
              <a:rPr lang="ru-RU" sz="2800" dirty="0" err="1" smtClean="0"/>
              <a:t>країнах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Балтії</a:t>
            </a:r>
            <a:r>
              <a:rPr lang="ru-RU" sz="2800" dirty="0" smtClean="0"/>
              <a:t> (за </a:t>
            </a:r>
            <a:r>
              <a:rPr lang="ru-RU" sz="2800" dirty="0" err="1" smtClean="0"/>
              <a:t>обсягом</a:t>
            </a:r>
            <a:r>
              <a:rPr lang="ru-RU" sz="2800" dirty="0" smtClean="0"/>
              <a:t> </a:t>
            </a:r>
            <a:r>
              <a:rPr lang="ru-RU" sz="2800" dirty="0" err="1" smtClean="0"/>
              <a:t>пасажирських</a:t>
            </a:r>
            <a:r>
              <a:rPr lang="ru-RU" sz="2800" dirty="0" smtClean="0"/>
              <a:t> і </a:t>
            </a:r>
            <a:r>
              <a:rPr lang="ru-RU" sz="2800" dirty="0" err="1" smtClean="0"/>
              <a:t>вантажних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перевезень</a:t>
            </a:r>
            <a:r>
              <a:rPr lang="ru-RU" sz="2800" dirty="0" smtClean="0"/>
              <a:t>). </a:t>
            </a:r>
            <a:r>
              <a:rPr lang="ru-RU" sz="2800" dirty="0" err="1" smtClean="0"/>
              <a:t>Найпопулярніший</a:t>
            </a:r>
            <a:r>
              <a:rPr lang="ru-RU" sz="2800" dirty="0" smtClean="0"/>
              <a:t> вид спорту в </a:t>
            </a:r>
            <a:r>
              <a:rPr lang="ru-RU" sz="2800" dirty="0" err="1" smtClean="0"/>
              <a:t>Латвії</a:t>
            </a:r>
            <a:r>
              <a:rPr lang="ru-RU" sz="2800" dirty="0" smtClean="0"/>
              <a:t> – </a:t>
            </a:r>
            <a:r>
              <a:rPr lang="ru-RU" sz="2800" dirty="0" err="1" smtClean="0"/>
              <a:t>хокей</a:t>
            </a:r>
            <a:r>
              <a:rPr lang="ru-RU" sz="2800" dirty="0" smtClean="0"/>
              <a:t>. </a:t>
            </a:r>
            <a:r>
              <a:rPr lang="ru-RU" sz="2800" dirty="0" err="1" smtClean="0"/>
              <a:t>Найпопулярніший</a:t>
            </a:r>
            <a:r>
              <a:rPr lang="ru-RU" sz="2800" dirty="0" smtClean="0"/>
              <a:t> і </a:t>
            </a:r>
            <a:r>
              <a:rPr lang="ru-RU" sz="2800" dirty="0" err="1" smtClean="0"/>
              <a:t>відомий</a:t>
            </a:r>
            <a:r>
              <a:rPr lang="ru-RU" sz="2800" dirty="0" smtClean="0"/>
              <a:t> курорт </a:t>
            </a:r>
            <a:r>
              <a:rPr lang="ru-RU" sz="2800" dirty="0" err="1"/>
              <a:t>Л</a:t>
            </a:r>
            <a:r>
              <a:rPr lang="ru-RU" sz="2800" dirty="0" err="1" smtClean="0"/>
              <a:t>атвії</a:t>
            </a:r>
            <a:r>
              <a:rPr lang="ru-RU" sz="2800" dirty="0" smtClean="0"/>
              <a:t> – Юрмала. У </a:t>
            </a:r>
            <a:r>
              <a:rPr lang="ru-RU" sz="2800" dirty="0" err="1" smtClean="0"/>
              <a:t>Латвії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діє</a:t>
            </a:r>
            <a:r>
              <a:rPr lang="ru-RU" sz="2800" dirty="0" smtClean="0"/>
              <a:t> закон,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забороняє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мати</a:t>
            </a:r>
            <a:r>
              <a:rPr lang="ru-RU" sz="2800" dirty="0" smtClean="0"/>
              <a:t> собак </a:t>
            </a:r>
            <a:r>
              <a:rPr lang="ru-RU" sz="2800" dirty="0" err="1" smtClean="0"/>
              <a:t>бійцівських</a:t>
            </a:r>
            <a:r>
              <a:rPr lang="ru-RU" sz="2800" dirty="0" smtClean="0"/>
              <a:t> пород. У </a:t>
            </a:r>
            <a:r>
              <a:rPr lang="ru-RU" sz="2800" dirty="0" err="1"/>
              <a:t>Л</a:t>
            </a:r>
            <a:r>
              <a:rPr lang="ru-RU" sz="2800" dirty="0" err="1" smtClean="0"/>
              <a:t>атвії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дітям</a:t>
            </a:r>
            <a:r>
              <a:rPr lang="ru-RU" sz="2800" dirty="0" smtClean="0"/>
              <a:t> до 16-ти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треба </a:t>
            </a:r>
            <a:r>
              <a:rPr lang="ru-RU" sz="2800" dirty="0" err="1" smtClean="0"/>
              <a:t>здавати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велосипедні</a:t>
            </a:r>
            <a:r>
              <a:rPr lang="ru-RU" sz="2800" dirty="0" smtClean="0"/>
              <a:t> права.</a:t>
            </a: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3492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037659"/>
            <a:ext cx="8642350" cy="485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34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624"/>
            <a:ext cx="8856984" cy="669674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sz="2800" dirty="0" smtClean="0"/>
              <a:t>У </a:t>
            </a:r>
            <a:r>
              <a:rPr lang="uk-UA" sz="2800" dirty="0"/>
              <a:t>К</a:t>
            </a:r>
            <a:r>
              <a:rPr lang="uk-UA" sz="2800" dirty="0" smtClean="0"/>
              <a:t>арпатах знаходиться до 20 % всіх лісів України. Найвища вершина Карпат – гора </a:t>
            </a:r>
            <a:r>
              <a:rPr lang="uk-UA" sz="2800" dirty="0" err="1" smtClean="0"/>
              <a:t>Герлаховські</a:t>
            </a:r>
            <a:r>
              <a:rPr lang="uk-UA" sz="2800" dirty="0" smtClean="0"/>
              <a:t> </a:t>
            </a:r>
            <a:r>
              <a:rPr lang="uk-UA" sz="2800" dirty="0" err="1" smtClean="0"/>
              <a:t>Штіт</a:t>
            </a:r>
            <a:r>
              <a:rPr lang="uk-UA" sz="2800" dirty="0" smtClean="0"/>
              <a:t> (Словаччина), її висота становить 2655 м., а найвища гора Карпат – Говерла, висота якої становить 2061 м. Біля м. Хуст на Закарпатті є єдине місце в Україні, де в природних умовах ростуть білосніжні нарциси вузьколисті. Це місце називається «Долина нарцисів».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48" y="3645024"/>
            <a:ext cx="5760640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857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74136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sz="2800" dirty="0" smtClean="0"/>
              <a:t>Дніпро – третя за довжиною та площею басейну ріка Європи, ріка з найдовшою течією в Україні. На сьогодні річище Дніпра перетинають до 100 різних мостів, залізничних та автомобільних. Дніпро головний постачальник води в Україні. У Дніпрі водяться майже всі з відомих в Україні понад 70 видів риб. По течії Дніпра Україною є 6 шлюзів (Київський, Канівський, Кременчуцький, Дніпродзержинський, Запорізький, Каховський)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57" y="4437112"/>
            <a:ext cx="6552728" cy="2304256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5529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552728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uk-UA" sz="3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Мета уроку: </a:t>
            </a:r>
            <a:endParaRPr lang="en-US" sz="39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64008" indent="0">
              <a:buNone/>
            </a:pP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закріпити здобуті знання про будову слова; удосконалювати навички правильної вимови та написання префіксів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пре-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при-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прі-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; формувати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загальнопізнавальні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вміння знаходити префікси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пре-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при-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прі-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визначати їхню роль у словах, удосконалювати навички правопису;</a:t>
            </a:r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64008" indent="0">
              <a:buNone/>
            </a:pP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р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озвивати творчі вміння використання цих префіксів для створення нових слів; розвивати мислення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пам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ять, увагу, культуру усного і писемного мовлення;</a:t>
            </a:r>
          </a:p>
          <a:p>
            <a:pPr marL="64008" indent="0">
              <a:buNone/>
            </a:pP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в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иховувати любов до свого народу, до рідного слова, виховувати співчуття і уважність до людей, розуміння гідності та патріотизму</a:t>
            </a:r>
          </a:p>
        </p:txBody>
      </p:sp>
    </p:spTree>
    <p:extLst>
      <p:ext uri="{BB962C8B-B14F-4D97-AF65-F5344CB8AC3E}">
        <p14:creationId xmlns:p14="http://schemas.microsoft.com/office/powerpoint/2010/main" val="258943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marL="578358" indent="-514350">
              <a:buFont typeface="+mj-lt"/>
              <a:buAutoNum type="arabicPeriod" startAt="3"/>
            </a:pPr>
            <a:r>
              <a:rPr lang="uk-UA" sz="2800" dirty="0" smtClean="0">
                <a:solidFill>
                  <a:srgbClr val="FFFF00"/>
                </a:solidFill>
              </a:rPr>
              <a:t>Утворіть від поданих слів прикметники з префіксами </a:t>
            </a:r>
            <a:r>
              <a:rPr lang="uk-UA" sz="2800" dirty="0" err="1" smtClean="0">
                <a:solidFill>
                  <a:srgbClr val="FFFF00"/>
                </a:solidFill>
              </a:rPr>
              <a:t>пре-</a:t>
            </a:r>
            <a:r>
              <a:rPr lang="uk-UA" sz="2800" dirty="0" smtClean="0">
                <a:solidFill>
                  <a:srgbClr val="FFFF00"/>
                </a:solidFill>
              </a:rPr>
              <a:t>, </a:t>
            </a:r>
            <a:r>
              <a:rPr lang="uk-UA" sz="2800" dirty="0" err="1" smtClean="0">
                <a:solidFill>
                  <a:srgbClr val="FFFF00"/>
                </a:solidFill>
              </a:rPr>
              <a:t>при-</a:t>
            </a:r>
            <a:r>
              <a:rPr lang="uk-UA" sz="2800" dirty="0" smtClean="0">
                <a:solidFill>
                  <a:srgbClr val="FFFF00"/>
                </a:solidFill>
              </a:rPr>
              <a:t>. Поясніть правопис утворених слів. Пригадайте, що таке прикметник ?</a:t>
            </a:r>
          </a:p>
          <a:p>
            <a:pPr marL="64008" indent="0">
              <a:buNone/>
            </a:pPr>
            <a:endParaRPr lang="uk-UA" dirty="0" smtClean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uk-UA" dirty="0" smtClean="0"/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Чому в цих словах вживається префікс </a:t>
            </a:r>
          </a:p>
          <a:p>
            <a:pPr marL="64008" indent="0">
              <a:buNone/>
            </a:pPr>
            <a:r>
              <a:rPr lang="uk-UA" sz="2800" dirty="0" err="1" smtClean="0">
                <a:solidFill>
                  <a:srgbClr val="FFFF00"/>
                </a:solidFill>
              </a:rPr>
              <a:t>при-</a:t>
            </a:r>
            <a:r>
              <a:rPr lang="uk-UA" sz="2800" dirty="0">
                <a:solidFill>
                  <a:srgbClr val="FFFF00"/>
                </a:solidFill>
              </a:rPr>
              <a:t>?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301208"/>
            <a:ext cx="1656184" cy="13666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2204864"/>
            <a:ext cx="5112568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prstClr val="white"/>
                </a:solidFill>
              </a:rPr>
              <a:t>Балтика – 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prstClr val="white"/>
                </a:solidFill>
              </a:rPr>
              <a:t>Карпати –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v"/>
            </a:pPr>
            <a:r>
              <a:rPr lang="uk-UA" sz="2800" dirty="0">
                <a:solidFill>
                  <a:prstClr val="white"/>
                </a:solidFill>
              </a:rPr>
              <a:t>Дніпро – </a:t>
            </a:r>
          </a:p>
        </p:txBody>
      </p:sp>
    </p:spTree>
    <p:extLst>
      <p:ext uri="{BB962C8B-B14F-4D97-AF65-F5344CB8AC3E}">
        <p14:creationId xmlns:p14="http://schemas.microsoft.com/office/powerpoint/2010/main" val="15843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marL="635508" indent="-571500">
              <a:buFont typeface="+mj-lt"/>
              <a:buAutoNum type="romanUcPeriod" startAt="5"/>
            </a:pP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Закріплення знань, умінь та навичок</a:t>
            </a:r>
          </a:p>
          <a:p>
            <a:pPr marL="578358" indent="-514350">
              <a:buFont typeface="+mj-lt"/>
              <a:buAutoNum type="arabicPeriod"/>
            </a:pPr>
            <a:r>
              <a:rPr lang="uk-UA" sz="2800" dirty="0" smtClean="0">
                <a:solidFill>
                  <a:srgbClr val="FFFF00"/>
                </a:solidFill>
              </a:rPr>
              <a:t>Гра «Спіймай слово»</a:t>
            </a:r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Інструкція: учні плещуть у долоні, коли вчитель називає слово з префіксом </a:t>
            </a:r>
            <a:r>
              <a:rPr lang="uk-UA" sz="2800" dirty="0" err="1" smtClean="0">
                <a:solidFill>
                  <a:srgbClr val="FFFF00"/>
                </a:solidFill>
              </a:rPr>
              <a:t>пре-</a:t>
            </a:r>
            <a:r>
              <a:rPr lang="uk-UA" sz="2800" dirty="0" smtClean="0">
                <a:solidFill>
                  <a:srgbClr val="FFFF00"/>
                </a:solidFill>
              </a:rPr>
              <a:t>.</a:t>
            </a:r>
          </a:p>
          <a:p>
            <a:pPr marL="64008" indent="0">
              <a:buNone/>
            </a:pPr>
            <a:endParaRPr lang="en-US" sz="2800" dirty="0" smtClean="0"/>
          </a:p>
          <a:p>
            <a:pPr marL="64008" indent="0">
              <a:buNone/>
            </a:pPr>
            <a:endParaRPr lang="uk-UA" dirty="0" smtClean="0"/>
          </a:p>
          <a:p>
            <a:pPr marL="64008" indent="0">
              <a:buNone/>
            </a:pPr>
            <a:endParaRPr lang="uk-UA" dirty="0"/>
          </a:p>
          <a:p>
            <a:pPr marL="64008" indent="0">
              <a:buNone/>
            </a:pPr>
            <a:endParaRPr lang="uk-UA" dirty="0" smtClean="0"/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4" name="Picture 4" descr="Скачать смайлик Трудная задачка Смайлик за партой чешет затылок и смотрит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45224"/>
            <a:ext cx="21494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842" y="2636912"/>
            <a:ext cx="8568952" cy="2448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008" lvl="0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uk-UA" sz="2800" dirty="0">
                <a:solidFill>
                  <a:prstClr val="white"/>
                </a:solidFill>
              </a:rPr>
              <a:t>Превеликий, прикрити, преспокійно, прірва, приморський, приклеїти, предивний, пригорілий, пресумний, предовго, привітати.</a:t>
            </a:r>
          </a:p>
        </p:txBody>
      </p:sp>
    </p:spTree>
    <p:extLst>
      <p:ext uri="{BB962C8B-B14F-4D97-AF65-F5344CB8AC3E}">
        <p14:creationId xmlns:p14="http://schemas.microsoft.com/office/powerpoint/2010/main" val="13173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marL="578358" indent="-514350">
              <a:buFont typeface="+mj-lt"/>
              <a:buAutoNum type="arabicPeriod" startAt="2"/>
            </a:pPr>
            <a:r>
              <a:rPr lang="uk-UA" dirty="0" smtClean="0">
                <a:solidFill>
                  <a:srgbClr val="FFFF00"/>
                </a:solidFill>
              </a:rPr>
              <a:t>Завдання – міркування</a:t>
            </a:r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Замініть слова і словосполучення словами з префіксами </a:t>
            </a:r>
            <a:r>
              <a:rPr lang="uk-UA" sz="2800" dirty="0" err="1" smtClean="0">
                <a:solidFill>
                  <a:srgbClr val="FFFF00"/>
                </a:solidFill>
              </a:rPr>
              <a:t>пре-</a:t>
            </a:r>
            <a:r>
              <a:rPr lang="uk-UA" sz="2800" dirty="0" smtClean="0">
                <a:solidFill>
                  <a:srgbClr val="FFFF00"/>
                </a:solidFill>
              </a:rPr>
              <a:t> або </a:t>
            </a:r>
            <a:r>
              <a:rPr lang="uk-UA" sz="2800" dirty="0" err="1" smtClean="0">
                <a:solidFill>
                  <a:srgbClr val="FFFF00"/>
                </a:solidFill>
              </a:rPr>
              <a:t>при-</a:t>
            </a:r>
            <a:r>
              <a:rPr lang="uk-UA" sz="2800" dirty="0" smtClean="0">
                <a:solidFill>
                  <a:srgbClr val="FFFF00"/>
                </a:solidFill>
              </a:rPr>
              <a:t>.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64008" indent="0">
              <a:buNone/>
            </a:pPr>
            <a:endParaRPr lang="uk-UA" sz="2800" dirty="0" smtClean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r>
              <a:rPr lang="uk-UA" dirty="0" smtClean="0">
                <a:solidFill>
                  <a:srgbClr val="FFFF00"/>
                </a:solidFill>
              </a:rPr>
              <a:t>В яких випадках вживається префікс </a:t>
            </a:r>
            <a:r>
              <a:rPr lang="uk-UA" dirty="0" err="1" smtClean="0">
                <a:solidFill>
                  <a:srgbClr val="FFFF00"/>
                </a:solidFill>
              </a:rPr>
              <a:t>пре-</a:t>
            </a:r>
            <a:r>
              <a:rPr lang="uk-UA" dirty="0" smtClean="0">
                <a:solidFill>
                  <a:srgbClr val="FFFF00"/>
                </a:solidFill>
              </a:rPr>
              <a:t>, </a:t>
            </a:r>
            <a:r>
              <a:rPr lang="uk-UA" dirty="0" err="1" smtClean="0">
                <a:solidFill>
                  <a:srgbClr val="FFFF00"/>
                </a:solidFill>
              </a:rPr>
              <a:t>при-</a:t>
            </a:r>
            <a:r>
              <a:rPr lang="uk-UA" dirty="0" smtClean="0">
                <a:solidFill>
                  <a:srgbClr val="FFFF00"/>
                </a:solidFill>
              </a:rPr>
              <a:t> 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7704856" cy="3024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prstClr val="white"/>
                </a:solidFill>
              </a:rPr>
              <a:t>Військовослужбовець, який служить на кордоні – 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prstClr val="white"/>
                </a:solidFill>
              </a:rPr>
              <a:t>Місто поблизу моря – 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prstClr val="white"/>
                </a:solidFill>
              </a:rPr>
              <a:t>Надзвичайно красива – 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prstClr val="white"/>
                </a:solidFill>
              </a:rPr>
              <a:t>Дуже розумний –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73216"/>
            <a:ext cx="936104" cy="11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2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marL="635508" indent="-571500">
              <a:buFont typeface="+mj-lt"/>
              <a:buAutoNum type="romanUcPeriod" startAt="6"/>
            </a:pP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Підсумок уроку</a:t>
            </a:r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«Мікрофон»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 smtClean="0"/>
              <a:t>Сьогоднішній урок був для мене корисний, тому що…?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 smtClean="0"/>
              <a:t>Чи всі  слова мають закінчення?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 smtClean="0"/>
              <a:t>Якого значення надають словам префікси </a:t>
            </a:r>
            <a:r>
              <a:rPr lang="uk-UA" sz="2800" dirty="0" err="1" smtClean="0"/>
              <a:t>пре-</a:t>
            </a:r>
            <a:r>
              <a:rPr lang="uk-UA" sz="2800" dirty="0" smtClean="0"/>
              <a:t>, </a:t>
            </a:r>
            <a:r>
              <a:rPr lang="uk-UA" sz="2800" dirty="0" err="1" smtClean="0"/>
              <a:t>при-</a:t>
            </a:r>
            <a:r>
              <a:rPr lang="uk-UA" sz="2800" dirty="0" smtClean="0"/>
              <a:t>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 smtClean="0"/>
              <a:t>Наведіть приклади з префіксом </a:t>
            </a:r>
            <a:r>
              <a:rPr lang="uk-UA" sz="2800" dirty="0" err="1" smtClean="0"/>
              <a:t>пре-</a:t>
            </a:r>
            <a:r>
              <a:rPr lang="uk-UA" sz="2800" dirty="0" smtClean="0"/>
              <a:t>, </a:t>
            </a:r>
            <a:r>
              <a:rPr lang="uk-UA" sz="2800" dirty="0" err="1" smtClean="0"/>
              <a:t>при-</a:t>
            </a:r>
            <a:r>
              <a:rPr lang="uk-UA" sz="2800" dirty="0" smtClean="0"/>
              <a:t>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 smtClean="0"/>
              <a:t>Які слова пишемо з префіксом </a:t>
            </a:r>
            <a:r>
              <a:rPr lang="uk-UA" sz="2800" dirty="0" err="1" smtClean="0"/>
              <a:t>прі-</a:t>
            </a:r>
            <a:r>
              <a:rPr lang="uk-UA" sz="2800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 smtClean="0"/>
              <a:t>Навіщо потрібні знання про написання префіксів ?</a:t>
            </a:r>
          </a:p>
          <a:p>
            <a:pPr marL="635508" indent="-571500">
              <a:buFont typeface="+mj-lt"/>
              <a:buAutoNum type="romanUcPeriod" startAt="7"/>
            </a:pPr>
            <a:r>
              <a:rPr lang="uk-U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Домашнє завдання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3528392"/>
          </a:xfrm>
        </p:spPr>
        <p:txBody>
          <a:bodyPr/>
          <a:lstStyle/>
          <a:p>
            <a:pPr marL="64008" indent="0" algn="ctr">
              <a:buNone/>
            </a:pPr>
            <a:endParaRPr lang="uk-UA" dirty="0" smtClean="0"/>
          </a:p>
          <a:p>
            <a:pPr marL="64008" indent="0" algn="ctr">
              <a:buNone/>
            </a:pPr>
            <a:r>
              <a:rPr lang="uk-UA" sz="3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 презентації -</a:t>
            </a:r>
          </a:p>
          <a:p>
            <a:pPr marL="64008" indent="0" algn="ctr">
              <a:buNone/>
            </a:pPr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Токар Наталія Олександрівна</a:t>
            </a:r>
          </a:p>
          <a:p>
            <a:pPr marL="64008" indent="0" algn="ctr">
              <a:buNone/>
            </a:pPr>
            <a:r>
              <a:rPr lang="uk-UA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у</a:t>
            </a:r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читель спеціалізованої школи №71</a:t>
            </a:r>
          </a:p>
          <a:p>
            <a:pPr marL="64008" indent="0" algn="ctr">
              <a:buNone/>
            </a:pPr>
            <a:r>
              <a:rPr lang="uk-UA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Солом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</a:t>
            </a:r>
            <a:r>
              <a:rPr lang="uk-UA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янського</a:t>
            </a:r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району м. Києва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/>
          <a:lstStyle/>
          <a:p>
            <a:pPr marL="64008" indent="0">
              <a:buNone/>
            </a:pP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Ключові компетентності:</a:t>
            </a:r>
          </a:p>
          <a:p>
            <a:pPr marL="578358" indent="-514350">
              <a:buAutoNum type="arabicPeriod"/>
            </a:pPr>
            <a:r>
              <a:rPr lang="uk-UA" dirty="0" smtClean="0"/>
              <a:t>Спілкування державною мовою.</a:t>
            </a:r>
          </a:p>
          <a:p>
            <a:pPr marL="578358" indent="-514350">
              <a:buAutoNum type="arabicPeriod"/>
            </a:pPr>
            <a:r>
              <a:rPr lang="uk-UA" dirty="0" smtClean="0"/>
              <a:t>Компетентності в природничих науках і технологіях.</a:t>
            </a:r>
          </a:p>
          <a:p>
            <a:pPr marL="578358" indent="-514350">
              <a:buAutoNum type="arabicPeriod"/>
            </a:pPr>
            <a:r>
              <a:rPr lang="uk-UA" dirty="0" err="1" smtClean="0"/>
              <a:t>Інформаційно</a:t>
            </a:r>
            <a:r>
              <a:rPr lang="uk-UA" dirty="0" smtClean="0"/>
              <a:t> – цифрова компетентність.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79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/>
          <a:lstStyle/>
          <a:p>
            <a:pPr marL="64008" indent="0" algn="ctr">
              <a:buNone/>
            </a:pPr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Хід уроку</a:t>
            </a:r>
          </a:p>
          <a:p>
            <a:pPr marL="635508" indent="-571500">
              <a:buAutoNum type="romanUcPeriod"/>
            </a:pPr>
            <a:r>
              <a:rPr lang="uk-UA" dirty="0" smtClean="0"/>
              <a:t>Організація класу</a:t>
            </a:r>
            <a:endParaRPr lang="en-US" dirty="0" smtClean="0"/>
          </a:p>
          <a:p>
            <a:pPr marL="635508" indent="-571500">
              <a:buAutoNum type="romanUcPeriod"/>
            </a:pPr>
            <a:r>
              <a:rPr lang="ru-RU" dirty="0" err="1" smtClean="0"/>
              <a:t>Актуал</a:t>
            </a:r>
            <a:r>
              <a:rPr lang="uk-UA" dirty="0" err="1" smtClean="0"/>
              <a:t>ізація</a:t>
            </a:r>
            <a:r>
              <a:rPr lang="uk-UA" dirty="0" smtClean="0"/>
              <a:t> опорних знань</a:t>
            </a:r>
          </a:p>
          <a:p>
            <a:pPr marL="64008" indent="0">
              <a:buNone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</a:t>
            </a:r>
            <a:r>
              <a:rPr lang="uk-UA" dirty="0" smtClean="0"/>
              <a:t> Пригадайте, що є значущими частинами слова?</a:t>
            </a:r>
          </a:p>
          <a:p>
            <a:pPr marL="64008" indent="0">
              <a:buNone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</a:t>
            </a:r>
            <a:r>
              <a:rPr lang="uk-UA" dirty="0" smtClean="0"/>
              <a:t> Що таке основа слова?</a:t>
            </a:r>
          </a:p>
          <a:p>
            <a:pPr marL="64008" indent="0">
              <a:buNone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</a:t>
            </a:r>
            <a:r>
              <a:rPr lang="uk-UA" dirty="0" smtClean="0"/>
              <a:t> Що таке закінчення?</a:t>
            </a:r>
          </a:p>
          <a:p>
            <a:pPr marL="64008" indent="0">
              <a:buNone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</a:t>
            </a:r>
            <a:r>
              <a:rPr lang="uk-UA" dirty="0" smtClean="0"/>
              <a:t> Що таке корінь?</a:t>
            </a:r>
          </a:p>
          <a:p>
            <a:pPr marL="64008" indent="0">
              <a:buNone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5.</a:t>
            </a:r>
            <a:r>
              <a:rPr lang="uk-UA" dirty="0" smtClean="0"/>
              <a:t> Що таке префікс?</a:t>
            </a:r>
          </a:p>
          <a:p>
            <a:pPr marL="64008" indent="0">
              <a:buNone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6.</a:t>
            </a:r>
            <a:r>
              <a:rPr lang="uk-UA" dirty="0" smtClean="0"/>
              <a:t> Що таке суфікс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11935"/>
            <a:ext cx="2144223" cy="21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marL="64008" indent="0" algn="ctr">
              <a:buNone/>
            </a:pPr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Гра «Третій зайвий»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або слово порушник)</a:t>
            </a:r>
          </a:p>
          <a:p>
            <a:pPr marL="64008" indent="0" algn="ctr">
              <a:buNone/>
            </a:pPr>
            <a:endParaRPr lang="uk-UA" dirty="0" smtClean="0"/>
          </a:p>
          <a:p>
            <a:pPr marL="64008" indent="0" algn="ctr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Знайдіть у кожній групі слів одне, яке відрізняється від інших написанням. Свою відповідь </a:t>
            </a:r>
            <a:r>
              <a:rPr lang="uk-UA" sz="2800" dirty="0" err="1" smtClean="0">
                <a:solidFill>
                  <a:srgbClr val="FFFF00"/>
                </a:solidFill>
              </a:rPr>
              <a:t>обгрунтуйте</a:t>
            </a:r>
            <a:r>
              <a:rPr lang="uk-UA" sz="2800" dirty="0" smtClean="0">
                <a:solidFill>
                  <a:srgbClr val="FFFF00"/>
                </a:solidFill>
              </a:rPr>
              <a:t>.</a:t>
            </a:r>
          </a:p>
          <a:p>
            <a:pPr marL="64008" indent="0" algn="ctr">
              <a:buNone/>
            </a:pPr>
            <a:r>
              <a:rPr lang="uk-UA" dirty="0" smtClean="0"/>
              <a:t> </a:t>
            </a:r>
          </a:p>
          <a:p>
            <a:pPr marL="64008" indent="0" algn="ctr">
              <a:buNone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uk-UA" sz="3200" dirty="0" smtClean="0"/>
          </a:p>
          <a:p>
            <a:pPr marL="64008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445224"/>
            <a:ext cx="936104" cy="11930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3835042"/>
            <a:ext cx="5616624" cy="21807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r>
              <a:rPr lang="ru-RU" sz="2800" dirty="0" smtClean="0"/>
              <a:t>А</a:t>
            </a:r>
            <a:r>
              <a:rPr lang="ru-RU" sz="2800" dirty="0"/>
              <a:t>) </a:t>
            </a:r>
            <a:r>
              <a:rPr lang="ru-RU" sz="2800" dirty="0" err="1"/>
              <a:t>березень</a:t>
            </a:r>
            <a:r>
              <a:rPr lang="ru-RU" sz="2800" dirty="0"/>
              <a:t>, </a:t>
            </a:r>
            <a:r>
              <a:rPr lang="ru-RU" sz="2800" dirty="0" err="1"/>
              <a:t>дощі</a:t>
            </a:r>
            <a:r>
              <a:rPr lang="ru-RU" sz="2800" dirty="0"/>
              <a:t>, пухом</a:t>
            </a:r>
          </a:p>
          <a:p>
            <a:pPr algn="ctr"/>
            <a:r>
              <a:rPr lang="ru-RU" sz="2800" dirty="0"/>
              <a:t>  </a:t>
            </a:r>
            <a:r>
              <a:rPr lang="en-US" sz="2800" dirty="0" smtClean="0"/>
              <a:t> </a:t>
            </a:r>
            <a:r>
              <a:rPr lang="ru-RU" sz="2800" dirty="0" smtClean="0"/>
              <a:t>Б</a:t>
            </a:r>
            <a:r>
              <a:rPr lang="ru-RU" sz="2800" dirty="0"/>
              <a:t>) </a:t>
            </a:r>
            <a:r>
              <a:rPr lang="ru-RU" sz="2800" dirty="0" err="1"/>
              <a:t>прилетіти</a:t>
            </a:r>
            <a:r>
              <a:rPr lang="ru-RU" sz="2800" dirty="0"/>
              <a:t>, </a:t>
            </a:r>
            <a:r>
              <a:rPr lang="ru-RU" sz="2800" dirty="0" err="1"/>
              <a:t>розділити</a:t>
            </a:r>
            <a:r>
              <a:rPr lang="ru-RU" sz="2800" dirty="0"/>
              <a:t>, </a:t>
            </a:r>
            <a:r>
              <a:rPr lang="ru-RU" sz="2800" dirty="0" err="1" smtClean="0"/>
              <a:t>ліс</a:t>
            </a:r>
            <a:endParaRPr lang="en-US" sz="2800" dirty="0" smtClean="0"/>
          </a:p>
          <a:p>
            <a:pPr algn="ctr"/>
            <a:r>
              <a:rPr lang="ru-RU" sz="2800" dirty="0" smtClean="0"/>
              <a:t>В</a:t>
            </a:r>
            <a:r>
              <a:rPr lang="ru-RU" sz="2800" dirty="0"/>
              <a:t>) садок, степ, </a:t>
            </a:r>
            <a:r>
              <a:rPr lang="ru-RU" sz="2800" dirty="0" err="1"/>
              <a:t>медовий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62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marL="64008" indent="0" algn="ctr">
              <a:buNone/>
            </a:pPr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Творче завдання</a:t>
            </a:r>
          </a:p>
          <a:p>
            <a:pPr marL="64008" indent="0" algn="ctr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За допомогою префіксів утворити антоніми до поданих слів. Давайте пригадаємо, що таке антоніми?</a:t>
            </a:r>
          </a:p>
          <a:p>
            <a:pPr marL="64008" indent="0" algn="ctr">
              <a:buNone/>
            </a:pPr>
            <a:endParaRPr lang="uk-UA" dirty="0" smtClean="0"/>
          </a:p>
          <a:p>
            <a:pPr marL="64008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uk-UA" dirty="0" smtClean="0"/>
          </a:p>
          <a:p>
            <a:pPr marL="64008" indent="0">
              <a:buNone/>
            </a:pPr>
            <a:r>
              <a:rPr lang="uk-UA" sz="2800" dirty="0">
                <a:solidFill>
                  <a:srgbClr val="FFFF00"/>
                </a:solidFill>
              </a:rPr>
              <a:t>Щ</a:t>
            </a:r>
            <a:r>
              <a:rPr lang="uk-UA" sz="2800" dirty="0" smtClean="0">
                <a:solidFill>
                  <a:srgbClr val="FFFF00"/>
                </a:solidFill>
              </a:rPr>
              <a:t>о таке префікси?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Picture 4" descr="Скачать смайлик Трудная задачка Смайлик за партой чешет затылок и смотрит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89239"/>
            <a:ext cx="21494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2628280"/>
            <a:ext cx="4032448" cy="2376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1208" lvl="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prstClr val="white"/>
                </a:solidFill>
              </a:rPr>
              <a:t>Заїзд </a:t>
            </a:r>
            <a:r>
              <a:rPr lang="uk-UA" sz="2800" dirty="0">
                <a:solidFill>
                  <a:prstClr val="white"/>
                </a:solidFill>
              </a:rPr>
              <a:t>– </a:t>
            </a:r>
          </a:p>
          <a:p>
            <a:pPr marL="521208" lvl="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uk-UA" sz="2800" dirty="0" smtClean="0">
                <a:solidFill>
                  <a:prstClr val="white"/>
                </a:solidFill>
              </a:rPr>
              <a:t>зубатий </a:t>
            </a:r>
            <a:r>
              <a:rPr lang="uk-UA" sz="2800" dirty="0">
                <a:solidFill>
                  <a:prstClr val="white"/>
                </a:solidFill>
              </a:rPr>
              <a:t>–</a:t>
            </a:r>
          </a:p>
          <a:p>
            <a:pPr marL="521208" lvl="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prstClr val="white"/>
                </a:solidFill>
              </a:rPr>
              <a:t> налити – </a:t>
            </a:r>
          </a:p>
          <a:p>
            <a:pPr marL="521208" lvl="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uk-UA" sz="2800" dirty="0">
                <a:solidFill>
                  <a:prstClr val="white"/>
                </a:solidFill>
              </a:rPr>
              <a:t> прибувати – </a:t>
            </a:r>
          </a:p>
        </p:txBody>
      </p:sp>
    </p:spTree>
    <p:extLst>
      <p:ext uri="{BB962C8B-B14F-4D97-AF65-F5344CB8AC3E}">
        <p14:creationId xmlns:p14="http://schemas.microsoft.com/office/powerpoint/2010/main" val="8559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Завдання «Знавець літератури»</a:t>
            </a:r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Відгадайте загадки. Запишіть відгадки, виділіть у них основу й закінчення. Пригадайте, що таке загадка?</a:t>
            </a:r>
          </a:p>
          <a:p>
            <a:pPr marL="64008" indent="0">
              <a:buNone/>
            </a:pPr>
            <a:endParaRPr lang="uk-UA" sz="2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4008" indent="0">
              <a:buClr>
                <a:schemeClr val="tx1"/>
              </a:buClr>
              <a:buNone/>
            </a:pPr>
            <a:endParaRPr lang="en-US" dirty="0"/>
          </a:p>
          <a:p>
            <a:pPr marL="64008" indent="0">
              <a:buClr>
                <a:schemeClr val="tx1"/>
              </a:buClr>
              <a:buNone/>
            </a:pPr>
            <a:endParaRPr lang="en-US" dirty="0" smtClean="0"/>
          </a:p>
          <a:p>
            <a:pPr marL="64008" indent="0">
              <a:buClr>
                <a:schemeClr val="tx1"/>
              </a:buClr>
              <a:buNone/>
            </a:pPr>
            <a:endParaRPr lang="en-US" dirty="0"/>
          </a:p>
          <a:p>
            <a:pPr marL="64008" indent="0">
              <a:buClr>
                <a:schemeClr val="tx1"/>
              </a:buClr>
              <a:buNone/>
            </a:pPr>
            <a:endParaRPr lang="en-US" dirty="0" smtClean="0"/>
          </a:p>
          <a:p>
            <a:pPr marL="64008" indent="0">
              <a:buClr>
                <a:schemeClr val="tx1"/>
              </a:buClr>
              <a:buNone/>
            </a:pPr>
            <a:endParaRPr lang="uk-UA" dirty="0" smtClean="0"/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Що таке основа та закінчення?</a:t>
            </a: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132856"/>
            <a:ext cx="8712968" cy="3600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prstClr val="white"/>
                </a:solidFill>
              </a:rPr>
              <a:t>Сидить дід над водою з червоною бородою: хто йде – не мине, за борідку </a:t>
            </a:r>
            <a:r>
              <a:rPr lang="uk-UA" sz="2800" dirty="0" err="1">
                <a:solidFill>
                  <a:prstClr val="white"/>
                </a:solidFill>
              </a:rPr>
              <a:t>ущіпне</a:t>
            </a:r>
            <a:r>
              <a:rPr lang="uk-UA" sz="2800" dirty="0">
                <a:solidFill>
                  <a:prstClr val="white"/>
                </a:solidFill>
              </a:rPr>
              <a:t>.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prstClr val="white"/>
                </a:solidFill>
              </a:rPr>
              <a:t>Сіре сукно лізе у вікно.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prstClr val="white"/>
                </a:solidFill>
              </a:rPr>
              <a:t>Через річечку повисло кольорове коромисло.</a:t>
            </a:r>
          </a:p>
          <a:p>
            <a:pPr marL="448056" lvl="0" indent="-384048">
              <a:spcBef>
                <a:spcPct val="200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prstClr val="white"/>
                </a:solidFill>
              </a:rPr>
              <a:t>Що за перли у траві ранком світять, мов живі, у природі чудеса – з ночі випала…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05264"/>
            <a:ext cx="1152128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marL="64008" indent="0">
              <a:buNone/>
            </a:pP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Розподільний диктант</a:t>
            </a:r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В одну колонку виписати спільнокореневі слова, в іншу форми слова. Пригадайте, що таке спільнокореневі слова, а що таке форми слова?</a:t>
            </a:r>
          </a:p>
          <a:p>
            <a:pPr marL="64008" indent="0">
              <a:buNone/>
            </a:pPr>
            <a:endParaRPr lang="uk-UA" dirty="0" smtClean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uk-UA" dirty="0" smtClean="0"/>
          </a:p>
          <a:p>
            <a:pPr marL="64008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Чим відрізняються спільнокореневі слова від форми слова?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89240"/>
            <a:ext cx="936104" cy="11930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2564904"/>
            <a:ext cx="8280920" cy="2520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008" lvl="0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uk-UA" sz="2800" dirty="0">
                <a:solidFill>
                  <a:prstClr val="white"/>
                </a:solidFill>
              </a:rPr>
              <a:t>Старий, читати, читанка, старого, читач, прочитати, старому, перечитувати, старим, читальня, на старому, дочитати, вчитуватися, старими, старих, зачитуватися, читацький.</a:t>
            </a:r>
          </a:p>
        </p:txBody>
      </p:sp>
    </p:spTree>
    <p:extLst>
      <p:ext uri="{BB962C8B-B14F-4D97-AF65-F5344CB8AC3E}">
        <p14:creationId xmlns:p14="http://schemas.microsoft.com/office/powerpoint/2010/main" val="1364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88640"/>
            <a:ext cx="9001000" cy="6552728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uk-UA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Завдання «Графічний коментований диктант»</a:t>
            </a:r>
          </a:p>
          <a:p>
            <a:pPr marL="64008" indent="0">
              <a:buNone/>
            </a:pPr>
            <a:r>
              <a:rPr lang="uk-UA" dirty="0" smtClean="0">
                <a:solidFill>
                  <a:srgbClr val="FFFF00"/>
                </a:solidFill>
              </a:rPr>
              <a:t>Прочитайте текст. Випишіть виділені слова та розберіть їх за будовою. Розкажіть, що ви знаєте про гопак? І як ви загартовуєте власне тіло?</a:t>
            </a:r>
          </a:p>
          <a:p>
            <a:pPr marL="64008" indent="0" algn="ctr">
              <a:buNone/>
            </a:pPr>
            <a:endParaRPr lang="uk-UA" sz="2400" dirty="0" smtClean="0"/>
          </a:p>
          <a:p>
            <a:pPr marL="64008" indent="0" algn="ctr">
              <a:buNone/>
            </a:pPr>
            <a:r>
              <a:rPr lang="uk-UA" sz="2400" dirty="0" smtClean="0"/>
              <a:t>Гопак</a:t>
            </a:r>
          </a:p>
          <a:p>
            <a:pPr marL="64008" indent="0">
              <a:buNone/>
            </a:pPr>
            <a:r>
              <a:rPr lang="uk-UA" sz="2400" dirty="0" smtClean="0"/>
              <a:t>Для майстрів балету гопак – лише танок. Для запорожця – бойове мистецтво від міри </a:t>
            </a:r>
            <a:r>
              <a:rPr lang="uk-U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володіння</a:t>
            </a:r>
            <a:r>
              <a:rPr lang="uk-UA" sz="2400" dirty="0" smtClean="0"/>
              <a:t>, яким залежало навіть життя.</a:t>
            </a:r>
          </a:p>
          <a:p>
            <a:pPr marL="64008" indent="0">
              <a:buNone/>
            </a:pPr>
            <a:r>
              <a:rPr lang="uk-UA" sz="2400" dirty="0" smtClean="0"/>
              <a:t>Учені одноголосно стверджують, що в гопаку є елементи двобою воїна в битві з таким самим як він професіоналом. Фігури танка були цілком застосовними в обставинах реального бою.</a:t>
            </a:r>
          </a:p>
          <a:p>
            <a:pPr marL="64008" indent="0">
              <a:buNone/>
            </a:pPr>
            <a:r>
              <a:rPr lang="uk-UA" sz="2400" dirty="0" smtClean="0"/>
              <a:t>Гопак – це українське мистецтво бойового гарту, завершена викінчена система тренування та </a:t>
            </a:r>
            <a:r>
              <a:rPr lang="uk-U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загартування</a:t>
            </a:r>
            <a:r>
              <a:rPr lang="uk-UA" sz="2400" dirty="0" smtClean="0"/>
              <a:t> тіла. Це – бойове мистецтво </a:t>
            </a:r>
            <a:r>
              <a:rPr lang="uk-U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українських </a:t>
            </a:r>
            <a:r>
              <a:rPr lang="uk-UA" sz="2400" dirty="0" smtClean="0"/>
              <a:t>козаків, вершина української системи фізичного вдосконалення людини.</a:t>
            </a:r>
          </a:p>
        </p:txBody>
      </p:sp>
    </p:spTree>
    <p:extLst>
      <p:ext uri="{BB962C8B-B14F-4D97-AF65-F5344CB8AC3E}">
        <p14:creationId xmlns:p14="http://schemas.microsoft.com/office/powerpoint/2010/main" val="37915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706</TotalTime>
  <Words>1208</Words>
  <Application>Microsoft Office PowerPoint</Application>
  <PresentationFormat>Экран (4:3)</PresentationFormat>
  <Paragraphs>182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Тема: Використання інформаційно-комунікаційних технологій при вивченні та написанні слів із префіксами пре-, при-, прі- (5 клас)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Використання інформаційно-комунікаційних технологій при вивченні та написанні слів із префіксами пре-, при-, прі-</dc:title>
  <dc:creator>Admin</dc:creator>
  <cp:lastModifiedBy>Admin</cp:lastModifiedBy>
  <cp:revision>52</cp:revision>
  <dcterms:created xsi:type="dcterms:W3CDTF">2018-10-27T13:41:34Z</dcterms:created>
  <dcterms:modified xsi:type="dcterms:W3CDTF">2018-11-11T19:49:14Z</dcterms:modified>
</cp:coreProperties>
</file>